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768" r:id="rId5"/>
    <p:sldId id="773" r:id="rId6"/>
    <p:sldId id="770" r:id="rId7"/>
    <p:sldId id="772" r:id="rId8"/>
    <p:sldId id="764" r:id="rId9"/>
    <p:sldId id="711" r:id="rId10"/>
    <p:sldId id="774" r:id="rId11"/>
  </p:sldIdLst>
  <p:sldSz cx="12192000" cy="6858000"/>
  <p:notesSz cx="7010400" cy="9296400"/>
  <p:defaultTextStyle>
    <a:defPPr>
      <a:defRPr lang="es-C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72B1"/>
    <a:srgbClr val="6CA6DA"/>
    <a:srgbClr val="6FA8DB"/>
    <a:srgbClr val="4D93D3"/>
    <a:srgbClr val="448D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6306" autoAdjust="0"/>
  </p:normalViewPr>
  <p:slideViewPr>
    <p:cSldViewPr snapToGrid="0">
      <p:cViewPr varScale="1">
        <p:scale>
          <a:sx n="95" d="100"/>
          <a:sy n="95" d="100"/>
        </p:scale>
        <p:origin x="11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Header Placeholder 1"/>
          <p:cNvSpPr txBox="1">
            <a:spLocks noGrp="1"/>
          </p:cNvSpPr>
          <p:nvPr>
            <p:ph type="hdr" sz="quarter"/>
          </p:nvPr>
        </p:nvSpPr>
        <p:spPr bwMode="auto">
          <a:xfrm>
            <a:off x="1" y="0"/>
            <a:ext cx="3038475" cy="466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3628" tIns="51809" rIns="103628" bIns="51809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endParaRPr lang="es-CO" altLang="es-CO" dirty="0"/>
          </a:p>
        </p:txBody>
      </p:sp>
      <p:sp>
        <p:nvSpPr>
          <p:cNvPr id="4099" name="Date Placeholder 2"/>
          <p:cNvSpPr txBox="1">
            <a:spLocks noGrp="1"/>
          </p:cNvSpPr>
          <p:nvPr>
            <p:ph type="dt" sz="quarter" idx="1"/>
          </p:nvPr>
        </p:nvSpPr>
        <p:spPr bwMode="auto">
          <a:xfrm>
            <a:off x="3970339" y="0"/>
            <a:ext cx="3038475" cy="466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3628" tIns="51809" rIns="103628" bIns="5180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000000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64380F0E-C681-447D-AD72-0FB97EE2B52E}" type="datetime1">
              <a:rPr lang="en-US" altLang="es-CO"/>
              <a:pPr>
                <a:defRPr/>
              </a:pPr>
              <a:t>3/21/2023</a:t>
            </a:fld>
            <a:endParaRPr lang="en-US" altLang="es-CO" dirty="0"/>
          </a:p>
        </p:txBody>
      </p:sp>
      <p:sp>
        <p:nvSpPr>
          <p:cNvPr id="4100" name="Footer Placeholder 3"/>
          <p:cNvSpPr txBox="1">
            <a:spLocks noGrp="1"/>
          </p:cNvSpPr>
          <p:nvPr>
            <p:ph type="ftr" sz="quarter" idx="2"/>
          </p:nvPr>
        </p:nvSpPr>
        <p:spPr bwMode="auto">
          <a:xfrm>
            <a:off x="1" y="8829458"/>
            <a:ext cx="3038475" cy="466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3628" tIns="51809" rIns="103628" bIns="51809" numCol="1" anchor="b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endParaRPr lang="es-CO" altLang="es-CO" dirty="0"/>
          </a:p>
        </p:txBody>
      </p:sp>
      <p:sp>
        <p:nvSpPr>
          <p:cNvPr id="4101" name="Slide Number Placeholder 4"/>
          <p:cNvSpPr txBox="1">
            <a:spLocks noGrp="1"/>
          </p:cNvSpPr>
          <p:nvPr>
            <p:ph type="sldNum" sz="quarter" idx="3"/>
          </p:nvPr>
        </p:nvSpPr>
        <p:spPr bwMode="auto">
          <a:xfrm>
            <a:off x="3970339" y="8829458"/>
            <a:ext cx="3038475" cy="466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3628" tIns="51809" rIns="103628" bIns="5180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000000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4BD98105-17BE-4ADE-93CF-F1EFC9A993B7}" type="slidenum">
              <a:rPr lang="es-CO" altLang="es-CO"/>
              <a:pPr>
                <a:defRPr/>
              </a:pPr>
              <a:t>‹Nº›</a:t>
            </a:fld>
            <a:endParaRPr lang="es-CO" altLang="es-CO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1" y="0"/>
            <a:ext cx="3038475" cy="466942"/>
          </a:xfrm>
          <a:prstGeom prst="rect">
            <a:avLst/>
          </a:prstGeom>
          <a:noFill/>
          <a:ln>
            <a:noFill/>
          </a:ln>
        </p:spPr>
        <p:txBody>
          <a:bodyPr vert="horz" wrap="square" lIns="103628" tIns="51809" rIns="103628" bIns="51809" anchor="t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O" sz="1400" b="0" i="0" u="none" strike="noStrike" kern="1200" cap="none" spc="0" baseline="0">
                <a:solidFill>
                  <a:srgbClr val="000000"/>
                </a:solidFill>
                <a:uFillTx/>
                <a:latin typeface="Constantia"/>
                <a:ea typeface=""/>
                <a:cs typeface="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970339" y="0"/>
            <a:ext cx="3038475" cy="466942"/>
          </a:xfrm>
          <a:prstGeom prst="rect">
            <a:avLst/>
          </a:prstGeom>
          <a:noFill/>
          <a:ln>
            <a:noFill/>
          </a:ln>
        </p:spPr>
        <p:txBody>
          <a:bodyPr vert="horz" wrap="square" lIns="103628" tIns="51809" rIns="103628" bIns="51809" anchor="t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Constantia"/>
                <a:ea typeface=""/>
                <a:cs typeface=""/>
              </a:defRPr>
            </a:lvl1pPr>
          </a:lstStyle>
          <a:p>
            <a:pPr>
              <a:defRPr/>
            </a:pPr>
            <a:fld id="{923042A7-EE60-4A7C-BA99-019B12D7D81C}" type="datetime1">
              <a:rPr lang="es-CO"/>
              <a:pPr>
                <a:defRPr/>
              </a:pPr>
              <a:t>21/03/2023</a:t>
            </a:fld>
            <a:endParaRPr dirty="0"/>
          </a:p>
        </p:txBody>
      </p:sp>
      <p:sp>
        <p:nvSpPr>
          <p:cNvPr id="3076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717550" y="1162050"/>
            <a:ext cx="5575300" cy="31369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701675" y="4474424"/>
            <a:ext cx="5607050" cy="3137269"/>
          </a:xfrm>
          <a:prstGeom prst="rect">
            <a:avLst/>
          </a:prstGeom>
          <a:noFill/>
          <a:ln>
            <a:noFill/>
          </a:ln>
        </p:spPr>
        <p:txBody>
          <a:bodyPr vert="horz" wrap="square" lIns="103628" tIns="51809" rIns="103628" bIns="51809" anchor="t" anchorCtr="0" compatLnSpc="1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1" y="8829458"/>
            <a:ext cx="3038475" cy="466942"/>
          </a:xfrm>
          <a:prstGeom prst="rect">
            <a:avLst/>
          </a:prstGeom>
          <a:noFill/>
          <a:ln>
            <a:noFill/>
          </a:ln>
        </p:spPr>
        <p:txBody>
          <a:bodyPr vert="horz" wrap="square" lIns="103628" tIns="51809" rIns="103628" bIns="51809" anchor="b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O" sz="1400" b="0" i="0" u="none" strike="noStrike" kern="1200" cap="none" spc="0" baseline="0">
                <a:solidFill>
                  <a:srgbClr val="000000"/>
                </a:solidFill>
                <a:uFillTx/>
                <a:latin typeface="Constantia"/>
                <a:ea typeface=""/>
                <a:cs typeface="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970339" y="8829458"/>
            <a:ext cx="3038475" cy="466942"/>
          </a:xfrm>
          <a:prstGeom prst="rect">
            <a:avLst/>
          </a:prstGeom>
          <a:noFill/>
          <a:ln>
            <a:noFill/>
          </a:ln>
        </p:spPr>
        <p:txBody>
          <a:bodyPr vert="horz" wrap="square" lIns="103628" tIns="51809" rIns="103628" bIns="51809" anchor="b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O" sz="1400" b="0" i="0" u="none" strike="noStrike" kern="1200" cap="none" spc="0" baseline="0">
                <a:solidFill>
                  <a:srgbClr val="000000"/>
                </a:solidFill>
                <a:uFillTx/>
                <a:latin typeface="Constantia" pitchFamily="18"/>
                <a:ea typeface=""/>
                <a:cs typeface=""/>
              </a:defRPr>
            </a:lvl1pPr>
          </a:lstStyle>
          <a:p>
            <a:pPr>
              <a:defRPr/>
            </a:pPr>
            <a:fld id="{31B73F29-B1EA-42A0-91AD-42B1B03323D4}" type="slidenum">
              <a:rPr/>
              <a:pPr>
                <a:defRPr/>
              </a:pPr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897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ts val="400"/>
      </a:spcBef>
      <a:spcAft>
        <a:spcPct val="0"/>
      </a:spcAft>
      <a:defRPr lang="en-US" sz="1200" kern="1200">
        <a:solidFill>
          <a:srgbClr val="000000"/>
        </a:solidFill>
        <a:latin typeface="Constantia"/>
        <a:ea typeface=""/>
        <a:cs typeface=""/>
      </a:defRPr>
    </a:lvl1pPr>
    <a:lvl2pPr marL="457200" lvl="1" algn="l" rtl="0" eaLnBrk="0" fontAlgn="base" hangingPunct="0">
      <a:spcBef>
        <a:spcPts val="400"/>
      </a:spcBef>
      <a:spcAft>
        <a:spcPct val="0"/>
      </a:spcAft>
      <a:defRPr lang="en-US" sz="1200" kern="1200">
        <a:solidFill>
          <a:srgbClr val="000000"/>
        </a:solidFill>
        <a:latin typeface="Constantia"/>
        <a:ea typeface=""/>
        <a:cs typeface=""/>
      </a:defRPr>
    </a:lvl2pPr>
    <a:lvl3pPr marL="914400" lvl="2" algn="l" rtl="0" eaLnBrk="0" fontAlgn="base" hangingPunct="0">
      <a:spcBef>
        <a:spcPts val="400"/>
      </a:spcBef>
      <a:spcAft>
        <a:spcPct val="0"/>
      </a:spcAft>
      <a:defRPr lang="en-US" sz="1200" kern="1200">
        <a:solidFill>
          <a:srgbClr val="000000"/>
        </a:solidFill>
        <a:latin typeface="Constantia"/>
        <a:ea typeface=""/>
        <a:cs typeface=""/>
      </a:defRPr>
    </a:lvl3pPr>
    <a:lvl4pPr marL="1371600" lvl="3" algn="l" rtl="0" eaLnBrk="0" fontAlgn="base" hangingPunct="0">
      <a:spcBef>
        <a:spcPts val="400"/>
      </a:spcBef>
      <a:spcAft>
        <a:spcPct val="0"/>
      </a:spcAft>
      <a:defRPr lang="en-US" sz="1200" kern="1200">
        <a:solidFill>
          <a:srgbClr val="000000"/>
        </a:solidFill>
        <a:latin typeface="Constantia"/>
        <a:ea typeface=""/>
        <a:cs typeface=""/>
      </a:defRPr>
    </a:lvl4pPr>
    <a:lvl5pPr marL="1828800" lvl="4" algn="l" rtl="0" eaLnBrk="0" fontAlgn="base" hangingPunct="0">
      <a:spcBef>
        <a:spcPts val="400"/>
      </a:spcBef>
      <a:spcAft>
        <a:spcPct val="0"/>
      </a:spcAft>
      <a:defRPr lang="en-US" sz="1200" kern="1200">
        <a:solidFill>
          <a:srgbClr val="000000"/>
        </a:solidFill>
        <a:latin typeface="Constantia"/>
        <a:ea typeface=""/>
        <a:cs typeface="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ctrTitle"/>
          </p:nvPr>
        </p:nvSpPr>
        <p:spPr>
          <a:xfrm>
            <a:off x="914400" y="2130423"/>
            <a:ext cx="10363196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396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21BDF-2BA7-457D-8C08-A797538173F2}" type="datetime1">
              <a:rPr lang="es-CO"/>
              <a:pPr>
                <a:defRPr/>
              </a:pPr>
              <a:t>21/03/2023</a:t>
            </a:fld>
            <a:endParaRPr dirty="0"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8A9B8-4D48-4F31-882F-F2A7619EB046}" type="slidenum">
              <a:rPr/>
              <a:pPr>
                <a:defRPr/>
              </a:pPr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11684390"/>
      </p:ext>
    </p:extLst>
  </p:cSld>
  <p:clrMapOvr>
    <a:masterClrMapping/>
  </p:clrMapOvr>
  <p:transition spd="med">
    <p:fade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902E7-24F3-4237-A8AE-40516F82186D}" type="datetime1">
              <a:rPr lang="es-CO"/>
              <a:pPr>
                <a:defRPr/>
              </a:pPr>
              <a:t>21/03/2023</a:t>
            </a:fld>
            <a:endParaRPr dirty="0"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A1F0B-F910-472F-A749-41B4237A0067}" type="slidenum">
              <a:rPr/>
              <a:pPr>
                <a:defRPr/>
              </a:pPr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33047139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963082" y="4406905"/>
            <a:ext cx="10363196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963082" y="2906713"/>
            <a:ext cx="10363196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5947D-6727-4200-B8C6-70CD427A686B}" type="datetime1">
              <a:rPr lang="es-CO"/>
              <a:pPr>
                <a:defRPr/>
              </a:pPr>
              <a:t>21/03/2023</a:t>
            </a:fld>
            <a:endParaRPr dirty="0"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4E1CE-9E81-4057-9327-FD72B7809268}" type="slidenum">
              <a:rPr/>
              <a:pPr>
                <a:defRPr/>
              </a:pPr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50479601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>
          <a:xfrm>
            <a:off x="812801" y="1600200"/>
            <a:ext cx="7213601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 txBox="1">
            <a:spLocks noGrp="1"/>
          </p:cNvSpPr>
          <p:nvPr>
            <p:ph idx="2"/>
          </p:nvPr>
        </p:nvSpPr>
        <p:spPr>
          <a:xfrm>
            <a:off x="8229600" y="1600200"/>
            <a:ext cx="7213601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24B3D-5588-4778-BC6E-87E524184BDE}" type="datetime1">
              <a:rPr lang="es-CO"/>
              <a:pPr>
                <a:defRPr/>
              </a:pPr>
              <a:t>21/03/2023</a:t>
            </a:fld>
            <a:endParaRPr dirty="0"/>
          </a:p>
        </p:txBody>
      </p:sp>
      <p:sp>
        <p:nvSpPr>
          <p:cNvPr id="6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7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35F58-AF65-4416-B20F-120A73E5AB94}" type="slidenum">
              <a:rPr/>
              <a:pPr>
                <a:defRPr/>
              </a:pPr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7938967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609603" y="1535113"/>
            <a:ext cx="5386913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 txBox="1">
            <a:spLocks noGrp="1"/>
          </p:cNvSpPr>
          <p:nvPr>
            <p:ph idx="2"/>
          </p:nvPr>
        </p:nvSpPr>
        <p:spPr>
          <a:xfrm>
            <a:off x="609603" y="2174872"/>
            <a:ext cx="5386913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 txBox="1">
            <a:spLocks noGrp="1"/>
          </p:cNvSpPr>
          <p:nvPr>
            <p:ph idx="4"/>
          </p:nvPr>
        </p:nvSpPr>
        <p:spPr>
          <a:xfrm>
            <a:off x="6193368" y="2174872"/>
            <a:ext cx="538903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9CE26-B7AE-4360-9C5E-ADC36E73FAF7}" type="datetime1">
              <a:rPr lang="es-CO"/>
              <a:pPr>
                <a:defRPr/>
              </a:pPr>
              <a:t>21/03/2023</a:t>
            </a:fld>
            <a:endParaRPr dirty="0"/>
          </a:p>
        </p:txBody>
      </p:sp>
      <p:sp>
        <p:nvSpPr>
          <p:cNvPr id="8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9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B9701-2DBC-427F-85E9-41053134E814}" type="slidenum">
              <a:rPr/>
              <a:pPr>
                <a:defRPr/>
              </a:pPr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1566008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CF2BB-5038-41B6-ADB9-76B55E249129}" type="datetime1">
              <a:rPr lang="es-CO"/>
              <a:pPr>
                <a:defRPr/>
              </a:pPr>
              <a:t>21/03/2023</a:t>
            </a:fld>
            <a:endParaRPr dirty="0"/>
          </a:p>
        </p:txBody>
      </p:sp>
      <p:sp>
        <p:nvSpPr>
          <p:cNvPr id="4" name="4 Marcador de pie de página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5" name="5 Marcador de número de diapositiva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EB383-2736-426F-BE5B-20457A6DD06B}" type="slidenum">
              <a:rPr/>
              <a:pPr>
                <a:defRPr/>
              </a:pPr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94039296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DDBE0-28D0-45AD-94A2-C0C73293202F}" type="datetime1">
              <a:rPr lang="es-CO"/>
              <a:pPr>
                <a:defRPr/>
              </a:pPr>
              <a:t>21/03/2023</a:t>
            </a:fld>
            <a:endParaRPr dirty="0"/>
          </a:p>
        </p:txBody>
      </p:sp>
      <p:sp>
        <p:nvSpPr>
          <p:cNvPr id="3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4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7CFA6-CBB3-49F5-83CF-DD83DDF0F295}" type="slidenum">
              <a:rPr/>
              <a:pPr>
                <a:defRPr/>
              </a:pPr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369989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609603" y="273048"/>
            <a:ext cx="4011079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>
          <a:xfrm>
            <a:off x="4766730" y="273048"/>
            <a:ext cx="6815663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 txBox="1">
            <a:spLocks noGrp="1"/>
          </p:cNvSpPr>
          <p:nvPr>
            <p:ph type="body" idx="2"/>
          </p:nvPr>
        </p:nvSpPr>
        <p:spPr>
          <a:xfrm>
            <a:off x="609603" y="1435105"/>
            <a:ext cx="4011079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99F48-A6B7-4052-A846-9F1468789E60}" type="datetime1">
              <a:rPr lang="es-CO"/>
              <a:pPr>
                <a:defRPr/>
              </a:pPr>
              <a:t>21/03/2023</a:t>
            </a:fld>
            <a:endParaRPr dirty="0"/>
          </a:p>
        </p:txBody>
      </p:sp>
      <p:sp>
        <p:nvSpPr>
          <p:cNvPr id="6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7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339C0-878D-4A25-A575-9C1A4D5F2BB3}" type="slidenum">
              <a:rPr/>
              <a:pPr>
                <a:defRPr/>
              </a:pPr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7888248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2389720" y="4800600"/>
            <a:ext cx="73152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 txBox="1">
            <a:spLocks noGrp="1"/>
          </p:cNvSpPr>
          <p:nvPr>
            <p:ph type="pic" idx="1"/>
          </p:nvPr>
        </p:nvSpPr>
        <p:spPr>
          <a:xfrm>
            <a:off x="2389720" y="612776"/>
            <a:ext cx="7315200" cy="41148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 txBox="1">
            <a:spLocks noGrp="1"/>
          </p:cNvSpPr>
          <p:nvPr>
            <p:ph type="body" idx="2"/>
          </p:nvPr>
        </p:nvSpPr>
        <p:spPr>
          <a:xfrm>
            <a:off x="2389720" y="5367335"/>
            <a:ext cx="73152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B9162-F213-4D23-AA83-68750FA7BAFD}" type="datetime1">
              <a:rPr lang="es-CO"/>
              <a:pPr>
                <a:defRPr/>
              </a:pPr>
              <a:t>21/03/2023</a:t>
            </a:fld>
            <a:endParaRPr dirty="0"/>
          </a:p>
        </p:txBody>
      </p:sp>
      <p:sp>
        <p:nvSpPr>
          <p:cNvPr id="6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7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09EBA-93CB-4D4F-AE87-19DFD1895929}" type="slidenum">
              <a:rPr/>
              <a:pPr>
                <a:defRPr/>
              </a:pPr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4227904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E2854-0148-488E-B730-BAE53B31AB72}" type="datetime1">
              <a:rPr lang="es-CO"/>
              <a:pPr>
                <a:defRPr/>
              </a:pPr>
              <a:t>21/03/2023</a:t>
            </a:fld>
            <a:endParaRPr dirty="0"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09A78-E9B0-4533-979F-57F516084B59}" type="slidenum">
              <a:rPr/>
              <a:pPr>
                <a:defRPr/>
              </a:pPr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9568089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 txBox="1">
            <a:spLocks noGrp="1"/>
          </p:cNvSpPr>
          <p:nvPr>
            <p:ph type="title" orient="vert"/>
          </p:nvPr>
        </p:nvSpPr>
        <p:spPr>
          <a:xfrm>
            <a:off x="11785601" y="274640"/>
            <a:ext cx="36576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 txBox="1">
            <a:spLocks noGrp="1"/>
          </p:cNvSpPr>
          <p:nvPr>
            <p:ph type="body" orient="vert" idx="1"/>
          </p:nvPr>
        </p:nvSpPr>
        <p:spPr>
          <a:xfrm>
            <a:off x="812801" y="274640"/>
            <a:ext cx="10769602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2E709-D860-4D93-9275-E613BC597361}" type="datetime1">
              <a:rPr lang="es-CO"/>
              <a:pPr>
                <a:defRPr/>
              </a:pPr>
              <a:t>21/03/2023</a:t>
            </a:fld>
            <a:endParaRPr dirty="0"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E6050-BEC0-47DE-9ABC-050153F4E1D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6235366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 txBox="1"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ES" altLang="es-CO"/>
              <a:t>Haga clic para modificar el estilo de título del patrón</a:t>
            </a:r>
          </a:p>
        </p:txBody>
      </p:sp>
      <p:sp>
        <p:nvSpPr>
          <p:cNvPr id="1027" name="2 Marcador de texto"/>
          <p:cNvSpPr txBox="1"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O"/>
              <a:t>Haga clic para modificar el estilo de texto del patrón</a:t>
            </a:r>
          </a:p>
          <a:p>
            <a:pPr lvl="1"/>
            <a:r>
              <a:rPr lang="es-ES" altLang="es-CO"/>
              <a:t>Segundo nivel</a:t>
            </a:r>
          </a:p>
          <a:p>
            <a:pPr lvl="2"/>
            <a:r>
              <a:rPr lang="es-ES" altLang="es-CO"/>
              <a:t>Tercer nivel</a:t>
            </a:r>
          </a:p>
          <a:p>
            <a:pPr lvl="3"/>
            <a:r>
              <a:rPr lang="es-ES" altLang="es-CO"/>
              <a:t>Cuarto nivel</a:t>
            </a:r>
          </a:p>
          <a:p>
            <a:pPr lvl="4"/>
            <a:r>
              <a:rPr lang="es-ES" altLang="es-CO"/>
              <a:t>Quinto nivel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>
              <a:defRPr/>
            </a:pPr>
            <a:fld id="{FA77E694-3FD9-4821-B171-5480CDB7096D}" type="datetime1">
              <a:rPr lang="es-CO"/>
              <a:pPr>
                <a:defRPr/>
              </a:pPr>
              <a:t>21/03/2023</a:t>
            </a:fld>
            <a:endParaRPr dirty="0"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98989"/>
                </a:solidFill>
                <a:uFillTx/>
                <a:latin typeface="Calibri" pitchFamily="34"/>
                <a:ea typeface=""/>
                <a:cs typeface=""/>
              </a:defRPr>
            </a:lvl1pPr>
          </a:lstStyle>
          <a:p>
            <a:pPr>
              <a:defRPr/>
            </a:pPr>
            <a:fld id="{62892C74-D80D-49F5-BEC0-A97AFDF737B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7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s-ES" sz="4400" kern="1200">
          <a:solidFill>
            <a:srgbClr val="000000"/>
          </a:solidFill>
          <a:latin typeface="Calibri"/>
          <a:ea typeface=""/>
          <a:cs typeface="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es-ES" sz="3200" kern="1200">
          <a:solidFill>
            <a:srgbClr val="000000"/>
          </a:solidFill>
          <a:latin typeface="Calibri"/>
          <a:ea typeface=""/>
          <a:cs typeface="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lang="es-ES" sz="2800" kern="1200">
          <a:solidFill>
            <a:srgbClr val="000000"/>
          </a:solidFill>
          <a:latin typeface="Calibri"/>
          <a:ea typeface=""/>
          <a:cs typeface="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es-ES" sz="2400" kern="1200">
          <a:solidFill>
            <a:srgbClr val="000000"/>
          </a:solidFill>
          <a:latin typeface="Calibri"/>
          <a:ea typeface=""/>
          <a:cs typeface="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–"/>
        <a:defRPr lang="es-ES" sz="2000" kern="1200">
          <a:solidFill>
            <a:srgbClr val="000000"/>
          </a:solidFill>
          <a:latin typeface="Calibri"/>
          <a:ea typeface=""/>
          <a:cs typeface="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»"/>
        <a:defRPr lang="es-ES" sz="2000" kern="1200">
          <a:solidFill>
            <a:srgbClr val="000000"/>
          </a:solidFill>
          <a:latin typeface="Calibri"/>
          <a:ea typeface=""/>
          <a:cs typeface="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64439" y="1826704"/>
            <a:ext cx="6890603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Alcance de la Vigilancia Superior 2023</a:t>
            </a:r>
          </a:p>
          <a:p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Segunda parte </a:t>
            </a:r>
            <a:endParaRPr lang="es-CO" dirty="0"/>
          </a:p>
        </p:txBody>
      </p:sp>
      <p:sp>
        <p:nvSpPr>
          <p:cNvPr id="4" name="CuadroTexto 3"/>
          <p:cNvSpPr txBox="1"/>
          <p:nvPr/>
        </p:nvSpPr>
        <p:spPr>
          <a:xfrm>
            <a:off x="2385964" y="3952730"/>
            <a:ext cx="50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Análisis de la situación de derechos que muestra cada uno de los 64 indicadores priorizados para la Rendición pública de cuentas especial</a:t>
            </a:r>
            <a:endParaRPr lang="es-CO" sz="2400" b="1" dirty="0"/>
          </a:p>
        </p:txBody>
      </p:sp>
      <p:pic>
        <p:nvPicPr>
          <p:cNvPr id="1028" name="Picture 4" descr="Statistic GIFs - Get the best gif on GIFER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26" y="4116569"/>
            <a:ext cx="1671838" cy="125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7648" y="4170385"/>
            <a:ext cx="4392489" cy="2704011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8405041" y="3987418"/>
            <a:ext cx="2377702" cy="3659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000"/>
              </a:lnSpc>
            </a:pPr>
            <a:r>
              <a:rPr lang="es-CO" sz="2400" b="1" u="sng" dirty="0">
                <a:solidFill>
                  <a:schemeClr val="accent1">
                    <a:lumMod val="50000"/>
                  </a:schemeClr>
                </a:solidFill>
              </a:rPr>
              <a:t>Modelo Analítico</a:t>
            </a:r>
          </a:p>
        </p:txBody>
      </p:sp>
      <p:pic>
        <p:nvPicPr>
          <p:cNvPr id="16" name="Picture 3" descr="C:\CARO_\CARO_\2015\presentacion esperanza\procuraduri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698" y="2129541"/>
            <a:ext cx="1141255" cy="1537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159423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5667" y="2882311"/>
            <a:ext cx="1571963" cy="75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654857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64439" y="1813641"/>
            <a:ext cx="689060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Importante recordar:</a:t>
            </a:r>
            <a:endParaRPr lang="es-CO" dirty="0"/>
          </a:p>
        </p:txBody>
      </p:sp>
      <p:sp>
        <p:nvSpPr>
          <p:cNvPr id="4" name="CuadroTexto 3"/>
          <p:cNvSpPr txBox="1"/>
          <p:nvPr/>
        </p:nvSpPr>
        <p:spPr>
          <a:xfrm>
            <a:off x="455434" y="2471008"/>
            <a:ext cx="70996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/>
              <a:t>Los indicadores son un insumo transversal de referencia en cada departamento y municipio para informar a la CIUDADANÍA, no solo cómo evolucionó el dato del indicador, sino  sobre las acciones desarrolladas para mejorar la situación que muestra cada indicador, y si hay avances, logros y retos previstos, así como brechas y metas por cumplir.</a:t>
            </a:r>
          </a:p>
        </p:txBody>
      </p:sp>
      <p:pic>
        <p:nvPicPr>
          <p:cNvPr id="1028" name="Picture 4" descr="Statistic GIFs - Get the best gif on GIFER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850" y="2601637"/>
            <a:ext cx="3903623" cy="292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59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653976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212766" y="2236525"/>
            <a:ext cx="689060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Consulta de indicadores situacionales</a:t>
            </a:r>
            <a:endParaRPr lang="es-CO" dirty="0"/>
          </a:p>
        </p:txBody>
      </p:sp>
      <p:pic>
        <p:nvPicPr>
          <p:cNvPr id="14338" name="Picture 2" descr="Colombia Mapa Político – Papel laminado [ga] A1 : Amazon.es: Oficina y  papelerí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804" y="3168266"/>
            <a:ext cx="1644924" cy="2291550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CARO_\CARO_\2015\presentacion esperanza\procuraduri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0857" y="3188360"/>
            <a:ext cx="1686028" cy="2271456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Página 2 | Vectores e ilustraciones de Importaciones para descargar gratis  | Freepik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775" y="4254140"/>
            <a:ext cx="3140036" cy="209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recto 6"/>
          <p:cNvCxnSpPr/>
          <p:nvPr/>
        </p:nvCxnSpPr>
        <p:spPr>
          <a:xfrm flipV="1">
            <a:off x="3462728" y="3908575"/>
            <a:ext cx="3024064" cy="14847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 flipH="1" flipV="1">
            <a:off x="6490761" y="3908575"/>
            <a:ext cx="3020096" cy="15512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4856" y="2923245"/>
            <a:ext cx="4723873" cy="116739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159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07785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70088" y="1852830"/>
            <a:ext cx="9459275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O" sz="28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</a:t>
            </a:r>
            <a:r>
              <a:rPr lang="es-ES" sz="28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álisis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de la situación que muestra cada uno </a:t>
            </a:r>
          </a:p>
          <a:p>
            <a:r>
              <a:rPr lang="es-E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 los 64 indicadores priorizados para la RPC</a:t>
            </a: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8FEC56DF-5828-4618-9DF2-63ECE2F1F537}"/>
              </a:ext>
            </a:extLst>
          </p:cNvPr>
          <p:cNvSpPr txBox="1">
            <a:spLocks noChangeArrowheads="1"/>
          </p:cNvSpPr>
          <p:nvPr/>
        </p:nvSpPr>
        <p:spPr>
          <a:xfrm>
            <a:off x="6882080" y="3082589"/>
            <a:ext cx="4939805" cy="34619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lvl="0" indent="-285750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CO" altLang="es-CO" sz="2400" b="1" dirty="0">
                <a:latin typeface="+mn-lt"/>
                <a:cs typeface="Calibri Light" panose="020F0302020204030204" pitchFamily="34" charset="0"/>
              </a:rPr>
              <a:t>Comportamiento</a:t>
            </a:r>
          </a:p>
          <a:p>
            <a:pPr marL="285750" lvl="0" indent="-285750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s-CO" altLang="es-CO" sz="2400" b="1" dirty="0">
              <a:latin typeface="+mn-lt"/>
              <a:cs typeface="Calibri Light" panose="020F0302020204030204" pitchFamily="34" charset="0"/>
            </a:endParaRPr>
          </a:p>
          <a:p>
            <a:pPr marL="285750" lvl="0" indent="-285750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CO" altLang="es-CO" sz="2400" b="1" dirty="0">
                <a:latin typeface="+mn-lt"/>
                <a:cs typeface="Calibri Light" panose="020F0302020204030204" pitchFamily="34" charset="0"/>
              </a:rPr>
              <a:t>Municipios con mayor rezago</a:t>
            </a:r>
          </a:p>
          <a:p>
            <a:pPr marL="285750" lvl="0" indent="-285750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s-CO" altLang="es-CO" sz="2400" b="1" dirty="0">
              <a:latin typeface="+mn-lt"/>
              <a:cs typeface="Calibri Light" panose="020F0302020204030204" pitchFamily="34" charset="0"/>
            </a:endParaRPr>
          </a:p>
          <a:p>
            <a:pPr marL="285750" lvl="0" indent="-285750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CO" altLang="es-CO" sz="2400" b="1" dirty="0">
                <a:latin typeface="+mn-lt"/>
                <a:cs typeface="Calibri Light" panose="020F0302020204030204" pitchFamily="34" charset="0"/>
              </a:rPr>
              <a:t>Comparativos con el dato nacional </a:t>
            </a:r>
          </a:p>
          <a:p>
            <a:pPr marL="285750" lvl="0" indent="-285750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CO" altLang="es-CO" sz="2400" b="1" dirty="0">
                <a:latin typeface="+mn-lt"/>
                <a:cs typeface="Calibri Light" panose="020F0302020204030204" pitchFamily="34" charset="0"/>
              </a:rPr>
              <a:t>y departamental</a:t>
            </a:r>
          </a:p>
          <a:p>
            <a:pPr marL="285750" lvl="0" indent="-285750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s-CO" altLang="es-CO" sz="2400" b="1" dirty="0">
              <a:latin typeface="+mn-lt"/>
              <a:cs typeface="Calibri Light" panose="020F0302020204030204" pitchFamily="34" charset="0"/>
            </a:endParaRPr>
          </a:p>
          <a:p>
            <a:pPr marL="285750" lvl="0" indent="-285750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CO" altLang="es-CO" sz="2400" b="1" dirty="0">
                <a:latin typeface="+mn-lt"/>
                <a:cs typeface="Calibri Light" panose="020F0302020204030204" pitchFamily="34" charset="0"/>
              </a:rPr>
              <a:t>Brechas que persisten por municipio y departamento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88" y="2936042"/>
            <a:ext cx="5915901" cy="2744778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64458" y="5848923"/>
            <a:ext cx="5936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Aproximación al avance en el impacto de las políticas sobre la población menor de 29 años </a:t>
            </a:r>
            <a:endParaRPr lang="es-CO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endParaRPr lang="es-CO" sz="2000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59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97871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64439" y="1826704"/>
            <a:ext cx="6890603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Fechas </a:t>
            </a:r>
          </a:p>
          <a:p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para tener </a:t>
            </a:r>
          </a:p>
          <a:p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 cuenta:</a:t>
            </a:r>
            <a:endParaRPr lang="es-CO" dirty="0"/>
          </a:p>
        </p:txBody>
      </p:sp>
      <p:sp>
        <p:nvSpPr>
          <p:cNvPr id="15" name="AutoShape 10" descr="Derecho al olvido VS derecho a la información - Eñut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4" name="Picture 20" descr="https://encrypted-tbn1.gstatic.com/images?q=tbn:ANd9GcRP9FkL_cKpkSNHvFs6xz3PS3hvjWu8LJqzFETTYH1hHQwYn5s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67" y="3266574"/>
            <a:ext cx="1936748" cy="1936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4">
            <a:extLst>
              <a:ext uri="{FF2B5EF4-FFF2-40B4-BE49-F238E27FC236}">
                <a16:creationId xmlns:a16="http://schemas.microsoft.com/office/drawing/2014/main" id="{8FEC56DF-5828-4618-9DF2-63ECE2F1F537}"/>
              </a:ext>
            </a:extLst>
          </p:cNvPr>
          <p:cNvSpPr txBox="1">
            <a:spLocks noChangeArrowheads="1"/>
          </p:cNvSpPr>
          <p:nvPr/>
        </p:nvSpPr>
        <p:spPr>
          <a:xfrm>
            <a:off x="4852621" y="1817074"/>
            <a:ext cx="6389997" cy="9357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s-CO" altLang="es-CO" sz="2000" b="1" dirty="0">
                <a:latin typeface="+mn-lt"/>
                <a:cs typeface="Calibri Light" panose="020F0302020204030204" pitchFamily="34" charset="0"/>
              </a:rPr>
              <a:t>La Procuraduría espera contar con la información del funcionario responsable para enviarle el código de seguridad.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307710" y="2044985"/>
            <a:ext cx="1449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000" b="1" dirty="0"/>
              <a:t>4ª. semana de marzo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8FEC56DF-5828-4618-9DF2-63ECE2F1F537}"/>
              </a:ext>
            </a:extLst>
          </p:cNvPr>
          <p:cNvSpPr txBox="1">
            <a:spLocks noChangeArrowheads="1"/>
          </p:cNvSpPr>
          <p:nvPr/>
        </p:nvSpPr>
        <p:spPr>
          <a:xfrm>
            <a:off x="564878" y="5724298"/>
            <a:ext cx="11034939" cy="75764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s-CO" altLang="es-CO" sz="2200" b="1" dirty="0">
                <a:latin typeface="+mn-lt"/>
                <a:cs typeface="Calibri Light" panose="020F0302020204030204" pitchFamily="34" charset="0"/>
              </a:rPr>
              <a:t>Apoyo técnico permanente para el diligenciamiento de la herramienta de vigilancia superior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3355236" y="3654457"/>
            <a:ext cx="1449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000" b="1" dirty="0"/>
              <a:t>De abril a Junio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8FEC56DF-5828-4618-9DF2-63ECE2F1F537}"/>
              </a:ext>
            </a:extLst>
          </p:cNvPr>
          <p:cNvSpPr txBox="1">
            <a:spLocks noChangeArrowheads="1"/>
          </p:cNvSpPr>
          <p:nvPr/>
        </p:nvSpPr>
        <p:spPr>
          <a:xfrm>
            <a:off x="4852621" y="3703621"/>
            <a:ext cx="6389997" cy="6529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s-CO" altLang="es-CO" sz="2000" b="1" dirty="0">
                <a:latin typeface="+mn-lt"/>
                <a:cs typeface="Calibri Light" panose="020F0302020204030204" pitchFamily="34" charset="0"/>
              </a:rPr>
              <a:t>Registro de información Fases I y II de la RPC – Cargue Informe de gestión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2983830" y="4356577"/>
            <a:ext cx="1773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000" b="1" dirty="0"/>
              <a:t>De septiembre a noviembre</a:t>
            </a: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8FEC56DF-5828-4618-9DF2-63ECE2F1F537}"/>
              </a:ext>
            </a:extLst>
          </p:cNvPr>
          <p:cNvSpPr txBox="1">
            <a:spLocks noChangeArrowheads="1"/>
          </p:cNvSpPr>
          <p:nvPr/>
        </p:nvSpPr>
        <p:spPr>
          <a:xfrm>
            <a:off x="4852621" y="4497441"/>
            <a:ext cx="6389997" cy="6529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s-CO" altLang="es-CO" sz="2000" b="1" dirty="0">
                <a:latin typeface="+mn-lt"/>
                <a:cs typeface="Calibri Light" panose="020F0302020204030204" pitchFamily="34" charset="0"/>
              </a:rPr>
              <a:t>Registro de información Fases III y IV y cargue de documentos </a:t>
            </a: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594238"/>
          </a:xfrm>
          <a:prstGeom prst="rect">
            <a:avLst/>
          </a:prstGeom>
        </p:spPr>
      </p:pic>
      <p:sp>
        <p:nvSpPr>
          <p:cNvPr id="25" name="CuadroTexto 24"/>
          <p:cNvSpPr txBox="1"/>
          <p:nvPr/>
        </p:nvSpPr>
        <p:spPr>
          <a:xfrm>
            <a:off x="3307710" y="2829150"/>
            <a:ext cx="1449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000" b="1" dirty="0"/>
              <a:t>2ª. semana de abril </a:t>
            </a: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id="{8FEC56DF-5828-4618-9DF2-63ECE2F1F537}"/>
              </a:ext>
            </a:extLst>
          </p:cNvPr>
          <p:cNvSpPr txBox="1">
            <a:spLocks noChangeArrowheads="1"/>
          </p:cNvSpPr>
          <p:nvPr/>
        </p:nvSpPr>
        <p:spPr>
          <a:xfrm>
            <a:off x="4852621" y="2875136"/>
            <a:ext cx="6389997" cy="6529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s-CO" altLang="es-CO" sz="2000" b="1" dirty="0">
                <a:latin typeface="+mn-lt"/>
                <a:cs typeface="Calibri Light" panose="020F0302020204030204" pitchFamily="34" charset="0"/>
              </a:rPr>
              <a:t>Envío a nivel nacional, del link de acceso al instrumento de recolección de información. </a:t>
            </a:r>
          </a:p>
        </p:txBody>
      </p:sp>
    </p:spTree>
    <p:extLst>
      <p:ext uri="{BB962C8B-B14F-4D97-AF65-F5344CB8AC3E}">
        <p14:creationId xmlns:p14="http://schemas.microsoft.com/office/powerpoint/2010/main" val="1063281102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EFF6BB9-B32D-46AD-82A6-0A09C243CBB4}"/>
              </a:ext>
            </a:extLst>
          </p:cNvPr>
          <p:cNvSpPr txBox="1"/>
          <p:nvPr/>
        </p:nvSpPr>
        <p:spPr>
          <a:xfrm>
            <a:off x="3887167" y="2473926"/>
            <a:ext cx="41225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 R A C I A 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814614" y="3378052"/>
            <a:ext cx="82677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400" b="1" dirty="0">
              <a:solidFill>
                <a:srgbClr val="002060"/>
              </a:solidFill>
            </a:endParaRPr>
          </a:p>
          <a:p>
            <a:pPr algn="ctr"/>
            <a:r>
              <a:rPr lang="es-CO" sz="2400" b="1" dirty="0">
                <a:solidFill>
                  <a:srgbClr val="002060"/>
                </a:solidFill>
              </a:rPr>
              <a:t>Procuraduría Delegada con funciones mixtas</a:t>
            </a:r>
          </a:p>
          <a:p>
            <a:pPr algn="ctr"/>
            <a:r>
              <a:rPr lang="es-CO" sz="2400" b="1" dirty="0">
                <a:solidFill>
                  <a:srgbClr val="002060"/>
                </a:solidFill>
              </a:rPr>
              <a:t>para la Defensa de los Derechos de la Infancia, </a:t>
            </a:r>
          </a:p>
          <a:p>
            <a:pPr algn="ctr"/>
            <a:r>
              <a:rPr lang="es-CO" sz="2400" b="1" dirty="0">
                <a:solidFill>
                  <a:srgbClr val="002060"/>
                </a:solidFill>
              </a:rPr>
              <a:t>la Adolescencia, la Familia y la Mujer</a:t>
            </a:r>
          </a:p>
          <a:p>
            <a:pPr algn="ctr"/>
            <a:endParaRPr lang="es-CO" sz="2400" dirty="0">
              <a:solidFill>
                <a:srgbClr val="002060"/>
              </a:solidFill>
            </a:endParaRPr>
          </a:p>
          <a:p>
            <a:pPr algn="ctr"/>
            <a:r>
              <a:rPr lang="es-CO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Equipo de Políticas Públicas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59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37988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038975" cy="152625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974" y="12954"/>
            <a:ext cx="5153025" cy="152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98965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5BF2096C86EAF4BBE55B95DFF2D8042" ma:contentTypeVersion="14" ma:contentTypeDescription="Crear nuevo documento." ma:contentTypeScope="" ma:versionID="be926c5cb95cc598486309f5c06cb27c">
  <xsd:schema xmlns:xsd="http://www.w3.org/2001/XMLSchema" xmlns:xs="http://www.w3.org/2001/XMLSchema" xmlns:p="http://schemas.microsoft.com/office/2006/metadata/properties" xmlns:ns3="59edfe69-25f3-406a-8722-9909e48b850c" xmlns:ns4="bff3a318-bf4f-4abd-a863-9ac22dec50ba" targetNamespace="http://schemas.microsoft.com/office/2006/metadata/properties" ma:root="true" ma:fieldsID="c3a3c30d52ffb117d7e83636eeb7212e" ns3:_="" ns4:_="">
    <xsd:import namespace="59edfe69-25f3-406a-8722-9909e48b850c"/>
    <xsd:import namespace="bff3a318-bf4f-4abd-a863-9ac22dec50b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edfe69-25f3-406a-8722-9909e48b850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f3a318-bf4f-4abd-a863-9ac22dec50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B10AE8E-F85C-4363-ADC4-1B98F21F0B88}">
  <ds:schemaRefs>
    <ds:schemaRef ds:uri="bff3a318-bf4f-4abd-a863-9ac22dec50ba"/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schemas.microsoft.com/office/infopath/2007/PartnerControls"/>
    <ds:schemaRef ds:uri="59edfe69-25f3-406a-8722-9909e48b850c"/>
  </ds:schemaRefs>
</ds:datastoreItem>
</file>

<file path=customXml/itemProps2.xml><?xml version="1.0" encoding="utf-8"?>
<ds:datastoreItem xmlns:ds="http://schemas.openxmlformats.org/officeDocument/2006/customXml" ds:itemID="{177ECCD0-D2B0-4C05-918C-E53BEFD6C6C8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59edfe69-25f3-406a-8722-9909e48b850c"/>
    <ds:schemaRef ds:uri="bff3a318-bf4f-4abd-a863-9ac22dec50ba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E55F6E3-6D9D-43DC-B8BD-226F4A24D6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38559</TotalTime>
  <Words>280</Words>
  <Application>Microsoft Office PowerPoint</Application>
  <PresentationFormat>Panorámica</PresentationFormat>
  <Paragraphs>37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Comic Sans MS</vt:lpstr>
      <vt:lpstr>Constantia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INSTALACIÓN MESA REGIONAL CÚCUTA</dc:title>
  <dc:creator>Jaime Andres Segura</dc:creator>
  <cp:lastModifiedBy>Carolina Sánchez Barriga</cp:lastModifiedBy>
  <cp:revision>467</cp:revision>
  <cp:lastPrinted>2022-04-08T14:50:53Z</cp:lastPrinted>
  <dcterms:created xsi:type="dcterms:W3CDTF">2014-04-21T20:41:59Z</dcterms:created>
  <dcterms:modified xsi:type="dcterms:W3CDTF">2023-03-21T12:42:47Z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TC032134699991</vt:lpwstr>
  </property>
  <property fmtid="{D5CDD505-2E9C-101B-9397-08002B2CF9AE}" pid="3" name="ContentTypeId">
    <vt:lpwstr>0x01010045BF2096C86EAF4BBE55B95DFF2D8042</vt:lpwstr>
  </property>
</Properties>
</file>